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y="5143500" cx="9144000"/>
  <p:notesSz cx="6858000" cy="9144000"/>
  <p:embeddedFontLst>
    <p:embeddedFont>
      <p:font typeface="Proxima Nova"/>
      <p:regular r:id="rId45"/>
      <p:bold r:id="rId46"/>
      <p:italic r:id="rId47"/>
      <p:boldItalic r:id="rId48"/>
    </p:embeddedFont>
    <p:embeddedFont>
      <p:font typeface="Alfa Slab One"/>
      <p:regular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80DD481-22FE-4FBC-BB00-0606E75625CE}">
  <a:tblStyle styleId="{680DD481-22FE-4FBC-BB00-0606E75625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font" Target="fonts/ProximaNova-bold.fntdata"/><Relationship Id="rId45" Type="http://schemas.openxmlformats.org/officeDocument/2006/relationships/font" Target="fonts/ProximaNova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ProximaNova-boldItalic.fntdata"/><Relationship Id="rId47" Type="http://schemas.openxmlformats.org/officeDocument/2006/relationships/font" Target="fonts/ProximaNova-italic.fntdata"/><Relationship Id="rId49" Type="http://schemas.openxmlformats.org/officeDocument/2006/relationships/font" Target="fonts/AlfaSlabOne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38df26f0d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38df26f0d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51237cbdce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51237cbdce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51237cbdce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51237cbdc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51237cbdce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51237cbdce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51237cbdce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51237cbdce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51237cbdc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51237cbdc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51237cbdc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51237cbdc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51237cbdce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51237cbdce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51237cbdce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51237cbdce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51237cbdce_1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151237cbdce_1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51237cbdce_1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151237cbdce_1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51237cbd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51237cbd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51237cbdce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51237cbdce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51237cbdce_1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51237cbdce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51237cbdce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51237cbdce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51237cbdc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51237cbdc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51237cbdc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51237cbdc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51237cbdce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51237cbdce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51237cbdc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51237cbdc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51237cbdce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51237cbdce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51237cbdce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51237cbdc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51237cbdce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51237cbdce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51237cbdce_1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51237cbdce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51237cbdce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51237cbdce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51237cbdce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51237cbdce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51237cbdce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51237cbdce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51237cbdce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51237cbdce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51237cbdc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51237cbdc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51237cbdce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51237cbdce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51237cbdce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51237cbdce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51237cbdce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51237cbdce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51237cbdce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51237cbdce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51237cbdc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51237cbdc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51237cbdc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51237cbdc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51237cbdce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51237cbdce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51237cbdc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51237cbdc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51237cbdce_1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51237cbdce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vpi.swe.uh@gmail.com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Career Fair Workshop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Bryan McElvy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Professional Development Chair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Biomedical Engineering Society</a:t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1650" y="0"/>
            <a:ext cx="1100700" cy="110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am I?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2940400" y="1152475"/>
            <a:ext cx="5892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Bryan McElvy</a:t>
            </a:r>
            <a:endParaRPr b="1" sz="17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Majoring in Biomedical Engineering, Minor in Data Science</a:t>
            </a:r>
            <a:endParaRPr sz="17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Professional Development Chair</a:t>
            </a:r>
            <a:endParaRPr sz="17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Experience:</a:t>
            </a:r>
            <a:endParaRPr sz="1700"/>
          </a:p>
          <a:p>
            <a:pPr indent="-33655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Chief Software Engineer for current GBG project</a:t>
            </a:r>
            <a:endParaRPr sz="1700"/>
          </a:p>
          <a:p>
            <a:pPr indent="-3365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Research Assistant in Clinical Neural Engineering Lab (AKA Dr. Ince’s lab)</a:t>
            </a:r>
            <a:endParaRPr sz="1700"/>
          </a:p>
          <a:p>
            <a:pPr indent="-3365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Advanced Analytics Intern at Avanade, Inc.</a:t>
            </a:r>
            <a:endParaRPr sz="170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2277052" cy="3416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Career Fairs in Fall 2022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76" name="Google Shape;76;p16"/>
          <p:cNvGraphicFramePr/>
          <p:nvPr/>
        </p:nvGraphicFramePr>
        <p:xfrm>
          <a:off x="459500" y="10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{680DD481-22FE-4FBC-BB00-0606E75625CE}</a:tableStyleId>
              </a:tblPr>
              <a:tblGrid>
                <a:gridCol w="2293575"/>
                <a:gridCol w="3181925"/>
                <a:gridCol w="2737750"/>
              </a:tblGrid>
              <a:tr h="350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/>
                        <a:t>Career Fair</a:t>
                      </a:r>
                      <a:endParaRPr sz="1200" u="sng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/>
                        <a:t>Dates/Times/Locations</a:t>
                      </a:r>
                      <a:endParaRPr sz="1200" u="sng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/>
                        <a:t>Registration Info</a:t>
                      </a:r>
                      <a:endParaRPr sz="1200" u="sng"/>
                    </a:p>
                  </a:txBody>
                  <a:tcPr marT="91425" marB="91425" marR="91425" marL="91425"/>
                </a:tc>
              </a:tr>
              <a:tr h="105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Engineering Career Fair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(In-Person)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Thursday, September 14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10 AM – 3 PM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Hilton College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accent3"/>
                          </a:solidFill>
                        </a:rPr>
                        <a:t>Free</a:t>
                      </a:r>
                      <a:r>
                        <a:rPr lang="en" sz="1200"/>
                        <a:t> for </a:t>
                      </a: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engineering students</a:t>
                      </a:r>
                      <a:endParaRPr sz="1200">
                        <a:solidFill>
                          <a:schemeClr val="accent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Priority Registration: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Tuesday, 09/13 @ 9 AM – Wednesday, 09/14 @ 4 PM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On-site Registration: At the fair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526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Engineering Career Fair (</a:t>
                      </a:r>
                      <a:r>
                        <a:rPr lang="en" sz="1200"/>
                        <a:t>Online)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Friday,</a:t>
                      </a:r>
                      <a:r>
                        <a:rPr lang="en" sz="1200"/>
                        <a:t> September 23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accent3"/>
                          </a:solidFill>
                        </a:rPr>
                        <a:t>Free</a:t>
                      </a:r>
                      <a:r>
                        <a:rPr lang="en" sz="1200"/>
                        <a:t> for </a:t>
                      </a:r>
                      <a:r>
                        <a:rPr lang="en" sz="1200">
                          <a:solidFill>
                            <a:schemeClr val="accent3"/>
                          </a:solidFill>
                        </a:rPr>
                        <a:t>engineering students</a:t>
                      </a:r>
                      <a:endParaRPr sz="1200">
                        <a:solidFill>
                          <a:schemeClr val="accent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/>
                        <a:t>Register on eConnection</a:t>
                      </a:r>
                      <a:endParaRPr b="1" sz="1200"/>
                    </a:p>
                  </a:txBody>
                  <a:tcPr marT="91425" marB="91425" marR="91425" marL="91425"/>
                </a:tc>
              </a:tr>
              <a:tr h="1227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WE22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Thursday, October 20: </a:t>
                      </a:r>
                      <a:r>
                        <a:rPr lang="en" sz="1200"/>
                        <a:t>2:00 PM – 6:00 PM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Friday, October 21: 11:00 AM – 3:00 PM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/>
                        <a:t>Early Bird (before 10/01):</a:t>
                      </a:r>
                      <a:endParaRPr sz="1200" u="sng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$125 (SWE Members)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$200 (Non-SWE members)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/>
                        <a:t>On-site/Late (on/after 10/01):</a:t>
                      </a:r>
                      <a:endParaRPr sz="1200" u="sng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$200 (SWE Members)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/>
                        <a:t>$300 (Non-SWE members)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51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A few others…look on Cougar Pathway for more info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sng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BME-Relevant Companies @ In-Person Career Fair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458650"/>
            <a:ext cx="8520600" cy="38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UTHealth EP Heart Cardiovascular Electrophysiology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6-month intensive job training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Prepares students for jobs in Cardiac Rhythm Management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$30,000 program fee (less depending on focus)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BME-Relevant Companies @ In-Person Career Fair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458650"/>
            <a:ext cx="8520600" cy="38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UTHealth EP Heart Cardiovascular Electrophysiology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6-month intensive job training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Prepares students for jobs in Cardiac Rhythm Management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$30,000 program fee (less depending on focus)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Cretex Companies, Inc.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Contract medical manufacturer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Develops medical components (instruments, cases, trays, stints, etc.)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Specialize in stamping, laser cutting, CNC machining, plastic injection molding, sterilization/packaging</a:t>
            </a:r>
            <a:endParaRPr b="1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BME-Relevant Companies @ In-Person Career Fair</a:t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458650"/>
            <a:ext cx="8520600" cy="38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UTHealth EP Heart Cardiovascular Electrophysiology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6-month intensive job training program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Prepares students for jobs in Cardiac Rhythm Management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$30,000 program fee (less depending on focus)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Cretex Companies, Inc.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Contract medical manufacturer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Develops medical components (instruments, cases, trays, stints, etc.)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Specialize in stamping, laser cutting, CNC machining, plastic injection molding, sterilization/packaging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That’s it! </a:t>
            </a:r>
            <a:endParaRPr b="1"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So many choices, right?</a:t>
            </a:r>
            <a:endParaRPr b="1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it worth going to?</a:t>
            </a:r>
            <a:endParaRPr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opportunities does a career provide?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Potential internships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Further refining your presentation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it worth going to?</a:t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opportunities does a career provide?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Potential internships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Further refining your presentation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in-person career fair still provides ⅔, so my answer is: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it worth going to?</a:t>
            </a:r>
            <a:endParaRPr/>
          </a:p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opportunities does a career provide?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Potential internships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Further refining your presentation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in-person career fair still provides ⅔, so my answer is: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YES</a:t>
            </a:r>
            <a:endParaRPr b="1"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You should go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/>
        </p:nvSpPr>
        <p:spPr>
          <a:xfrm>
            <a:off x="130450" y="904450"/>
            <a:ext cx="8468400" cy="47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9250" lvl="0" marL="457200" marR="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rgbClr val="575072"/>
              </a:buClr>
              <a:buSzPts val="1900"/>
              <a:buFont typeface="Arial"/>
              <a:buChar char="•"/>
            </a:pPr>
            <a:r>
              <a:rPr b="0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WE22 is the Society of Women Engineers (SWE) national conference. </a:t>
            </a:r>
            <a:r>
              <a:rPr b="1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This year it will be held in Houston on October 20 - 22! </a:t>
            </a:r>
            <a:endParaRPr b="1" i="0" sz="1900" u="none" cap="none" strike="noStrike">
              <a:solidFill>
                <a:srgbClr val="57507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072"/>
              </a:buClr>
              <a:buSzPts val="1900"/>
              <a:buFont typeface="Arial"/>
              <a:buChar char="•"/>
            </a:pPr>
            <a:r>
              <a:rPr b="0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WE22 holds the world’s largest career fair for women engineers and technologists! Companies like </a:t>
            </a:r>
            <a:r>
              <a:rPr b="1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Medtronic, Thermo Fisher Scientific, Regeneron, Boston Scientific, Biotronik, Siemens, </a:t>
            </a:r>
            <a:r>
              <a:rPr b="0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etc.,</a:t>
            </a:r>
            <a:r>
              <a:rPr b="1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will be there, making it an incredible </a:t>
            </a:r>
            <a:endParaRPr b="0" i="0" sz="1900" u="none" cap="none" strike="noStrike">
              <a:solidFill>
                <a:srgbClr val="57507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opportunity for BMEs! </a:t>
            </a:r>
            <a:endParaRPr b="0" i="0" sz="1900" u="none" cap="none" strike="noStrike">
              <a:solidFill>
                <a:srgbClr val="57507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75072"/>
              </a:buClr>
              <a:buSzPts val="1900"/>
              <a:buFont typeface="Arial"/>
              <a:buChar char="•"/>
            </a:pPr>
            <a:r>
              <a:rPr b="0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Along with this, the SWE-UH </a:t>
            </a:r>
            <a:endParaRPr b="0" i="0" sz="1900" u="none" cap="none" strike="noStrike">
              <a:solidFill>
                <a:srgbClr val="57507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chapter will be holding a ton </a:t>
            </a:r>
            <a:endParaRPr b="0" i="0" sz="1900" u="none" cap="none" strike="noStrike">
              <a:solidFill>
                <a:srgbClr val="57507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of preparation events to help </a:t>
            </a:r>
            <a:endParaRPr b="0" i="0" sz="1900" u="none" cap="none" strike="noStrike">
              <a:solidFill>
                <a:srgbClr val="57507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you succeed at the </a:t>
            </a:r>
            <a:endParaRPr b="0" i="0" sz="1900" u="none" cap="none" strike="noStrike">
              <a:solidFill>
                <a:srgbClr val="57507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575072"/>
                </a:solidFill>
                <a:latin typeface="Arial"/>
                <a:ea typeface="Arial"/>
                <a:cs typeface="Arial"/>
                <a:sym typeface="Arial"/>
              </a:rPr>
              <a:t>conference!!</a:t>
            </a:r>
            <a:endParaRPr b="0" i="0" sz="2000" u="none" cap="none" strike="noStrike">
              <a:solidFill>
                <a:srgbClr val="57507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57507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23"/>
          <p:cNvPicPr preferRelativeResize="0"/>
          <p:nvPr/>
        </p:nvPicPr>
        <p:blipFill rotWithShape="1">
          <a:blip r:embed="rId3">
            <a:alphaModFix/>
          </a:blip>
          <a:srcRect b="7393" l="3586" r="0" t="27746"/>
          <a:stretch/>
        </p:blipFill>
        <p:spPr>
          <a:xfrm>
            <a:off x="4112525" y="2795174"/>
            <a:ext cx="4646300" cy="207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3"/>
          <p:cNvSpPr txBox="1"/>
          <p:nvPr>
            <p:ph idx="4294967295" type="title"/>
          </p:nvPr>
        </p:nvSpPr>
        <p:spPr>
          <a:xfrm>
            <a:off x="311700" y="331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3703"/>
              <a:buNone/>
            </a:pPr>
            <a:r>
              <a:rPr lang="en"/>
              <a:t>WE22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title"/>
          </p:nvPr>
        </p:nvSpPr>
        <p:spPr>
          <a:xfrm>
            <a:off x="311700" y="4903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3703"/>
              <a:buNone/>
            </a:pPr>
            <a:r>
              <a:rPr lang="en"/>
              <a:t>WE22</a:t>
            </a:r>
            <a:endParaRPr/>
          </a:p>
        </p:txBody>
      </p:sp>
      <p:sp>
        <p:nvSpPr>
          <p:cNvPr id="125" name="Google Shape;125;p24"/>
          <p:cNvSpPr txBox="1"/>
          <p:nvPr>
            <p:ph idx="1" type="body"/>
          </p:nvPr>
        </p:nvSpPr>
        <p:spPr>
          <a:xfrm>
            <a:off x="311700" y="1231125"/>
            <a:ext cx="5579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If you are interested in attending WE22, please fill out the following General Interest form! In doing so, you will be invited to join SWE-UH’s WE22 discord server, where you will receive updates about our preparation events, conference opportunities, and itinerary during WE22!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/>
              <a:t>Please contact Lilly Roelofs at </a:t>
            </a:r>
            <a:r>
              <a:rPr lang="en" u="sng">
                <a:solidFill>
                  <a:schemeClr val="hlink"/>
                </a:solidFill>
                <a:hlinkClick r:id="rId3"/>
              </a:rPr>
              <a:t>vpi.swe.uh@gmail.com</a:t>
            </a:r>
            <a:r>
              <a:rPr lang="en"/>
              <a:t> if you have any questions!</a:t>
            </a:r>
            <a:endParaRPr/>
          </a:p>
        </p:txBody>
      </p:sp>
      <p:pic>
        <p:nvPicPr>
          <p:cNvPr id="126" name="Google Shape;12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81875" y="1344550"/>
            <a:ext cx="2635825" cy="263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Professional Identity</a:t>
            </a:r>
            <a:endParaRPr/>
          </a:p>
        </p:txBody>
      </p:sp>
      <p:sp>
        <p:nvSpPr>
          <p:cNvPr id="132" name="Google Shape;13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</a:t>
            </a:r>
            <a:r>
              <a:rPr b="1" lang="en">
                <a:solidFill>
                  <a:schemeClr val="accent3"/>
                </a:solidFill>
              </a:rPr>
              <a:t>identity</a:t>
            </a:r>
            <a:r>
              <a:rPr lang="en"/>
              <a:t>?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Professional Identity</a:t>
            </a:r>
            <a:endParaRPr/>
          </a:p>
        </p:txBody>
      </p:sp>
      <p:sp>
        <p:nvSpPr>
          <p:cNvPr id="138" name="Google Shape;13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</a:t>
            </a:r>
            <a:r>
              <a:rPr b="1" lang="en">
                <a:solidFill>
                  <a:schemeClr val="accent3"/>
                </a:solidFill>
              </a:rPr>
              <a:t>identity</a:t>
            </a:r>
            <a:r>
              <a:rPr lang="en"/>
              <a:t>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Motivations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Morals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Goals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Hobbies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etc.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Professional Identity</a:t>
            </a:r>
            <a:endParaRPr/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</a:t>
            </a:r>
            <a:r>
              <a:rPr b="1" lang="en">
                <a:solidFill>
                  <a:schemeClr val="accent3"/>
                </a:solidFill>
              </a:rPr>
              <a:t>identity</a:t>
            </a:r>
            <a:r>
              <a:rPr lang="en"/>
              <a:t>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Motivations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Morals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Goals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Hobbies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</a:t>
            </a:r>
            <a:r>
              <a:rPr b="1" lang="en">
                <a:solidFill>
                  <a:schemeClr val="accent3"/>
                </a:solidFill>
              </a:rPr>
              <a:t>professional identity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Professional Identity</a:t>
            </a:r>
            <a:endParaRPr/>
          </a:p>
        </p:txBody>
      </p:sp>
      <p:sp>
        <p:nvSpPr>
          <p:cNvPr id="150" name="Google Shape;15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</a:t>
            </a:r>
            <a:r>
              <a:rPr b="1" lang="en">
                <a:solidFill>
                  <a:schemeClr val="accent3"/>
                </a:solidFill>
              </a:rPr>
              <a:t>identity</a:t>
            </a:r>
            <a:r>
              <a:rPr lang="en"/>
              <a:t>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Motivations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Morals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Goals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Hobbies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</a:t>
            </a:r>
            <a:r>
              <a:rPr b="1" lang="en">
                <a:solidFill>
                  <a:schemeClr val="accent3"/>
                </a:solidFill>
              </a:rPr>
              <a:t>professional identity</a:t>
            </a:r>
            <a:r>
              <a:rPr lang="en"/>
              <a:t>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Career goals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Experience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Technical skills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Soft skills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Personal Branding</a:t>
            </a:r>
            <a:endParaRPr/>
          </a:p>
        </p:txBody>
      </p:sp>
      <p:sp>
        <p:nvSpPr>
          <p:cNvPr id="156" name="Google Shape;156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Professional identity is </a:t>
            </a:r>
            <a:r>
              <a:rPr b="1" lang="en">
                <a:solidFill>
                  <a:schemeClr val="accent3"/>
                </a:solidFill>
              </a:rPr>
              <a:t>who</a:t>
            </a:r>
            <a:r>
              <a:rPr lang="en"/>
              <a:t> you are to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Personal branding is </a:t>
            </a:r>
            <a:r>
              <a:rPr b="1" lang="en">
                <a:solidFill>
                  <a:schemeClr val="accent3"/>
                </a:solidFill>
              </a:rPr>
              <a:t>how</a:t>
            </a:r>
            <a:r>
              <a:rPr lang="en"/>
              <a:t> you present that identity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Aspects of personal branding: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Resume/CV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Cover Letter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Elevator Pitch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LinkedIn Profile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Real-world presentation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this important?</a:t>
            </a:r>
            <a:endParaRPr/>
          </a:p>
        </p:txBody>
      </p:sp>
      <p:sp>
        <p:nvSpPr>
          <p:cNvPr id="162" name="Google Shape;162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Good</a:t>
            </a:r>
            <a:r>
              <a:rPr lang="en"/>
              <a:t> personal branding will help you </a:t>
            </a:r>
            <a:r>
              <a:rPr b="1" lang="en">
                <a:solidFill>
                  <a:schemeClr val="accent3"/>
                </a:solidFill>
              </a:rPr>
              <a:t>reach your goals</a:t>
            </a:r>
            <a:endParaRPr b="1"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Bad</a:t>
            </a:r>
            <a:r>
              <a:rPr lang="en"/>
              <a:t> personal branding will </a:t>
            </a:r>
            <a:r>
              <a:rPr b="1" lang="en">
                <a:solidFill>
                  <a:schemeClr val="accent3"/>
                </a:solidFill>
              </a:rPr>
              <a:t>kill</a:t>
            </a:r>
            <a:r>
              <a:rPr lang="en"/>
              <a:t> even the </a:t>
            </a:r>
            <a:r>
              <a:rPr lang="en" u="sng"/>
              <a:t>most qualified</a:t>
            </a:r>
            <a:r>
              <a:rPr lang="en"/>
              <a:t> applicants’ chances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this important?</a:t>
            </a:r>
            <a:endParaRPr/>
          </a:p>
        </p:txBody>
      </p:sp>
      <p:sp>
        <p:nvSpPr>
          <p:cNvPr id="168" name="Google Shape;168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you </a:t>
            </a:r>
            <a:r>
              <a:rPr b="1" lang="en">
                <a:solidFill>
                  <a:schemeClr val="accent3"/>
                </a:solidFill>
              </a:rPr>
              <a:t>present</a:t>
            </a:r>
            <a:r>
              <a:rPr lang="en"/>
              <a:t> yourself can </a:t>
            </a:r>
            <a:r>
              <a:rPr lang="en" u="sng"/>
              <a:t>make or break</a:t>
            </a:r>
            <a:r>
              <a:rPr lang="en"/>
              <a:t> your application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Today, we’ll focus </a:t>
            </a:r>
            <a:r>
              <a:rPr b="1" lang="en">
                <a:solidFill>
                  <a:schemeClr val="accent3"/>
                </a:solidFill>
              </a:rPr>
              <a:t>conveying</a:t>
            </a:r>
            <a:r>
              <a:rPr lang="en"/>
              <a:t> your </a:t>
            </a:r>
            <a:r>
              <a:rPr lang="en" u="sng"/>
              <a:t>professional identity</a:t>
            </a:r>
            <a:r>
              <a:rPr lang="en"/>
              <a:t> through </a:t>
            </a:r>
            <a:r>
              <a:rPr b="1" lang="en">
                <a:solidFill>
                  <a:schemeClr val="accent3"/>
                </a:solidFill>
              </a:rPr>
              <a:t>personal branding</a:t>
            </a:r>
            <a:endParaRPr b="1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Resume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Aspects of a Resume</a:t>
            </a:r>
            <a:endParaRPr/>
          </a:p>
        </p:txBody>
      </p:sp>
      <p:sp>
        <p:nvSpPr>
          <p:cNvPr id="179" name="Google Shape;179;p33"/>
          <p:cNvSpPr txBox="1"/>
          <p:nvPr>
            <p:ph idx="1" type="body"/>
          </p:nvPr>
        </p:nvSpPr>
        <p:spPr>
          <a:xfrm>
            <a:off x="311700" y="1152475"/>
            <a:ext cx="8520600" cy="38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1-page, specifically formatted summary of </a:t>
            </a:r>
            <a:r>
              <a:rPr b="1" lang="en">
                <a:solidFill>
                  <a:schemeClr val="accent3"/>
                </a:solidFill>
              </a:rPr>
              <a:t>who you are</a:t>
            </a:r>
            <a:endParaRPr>
              <a:solidFill>
                <a:schemeClr val="accent3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Organized into </a:t>
            </a:r>
            <a:r>
              <a:rPr b="1" lang="en">
                <a:solidFill>
                  <a:schemeClr val="accent3"/>
                </a:solidFill>
              </a:rPr>
              <a:t>sections</a:t>
            </a:r>
            <a:r>
              <a:rPr lang="en"/>
              <a:t> (i.e. work experience, projects, volunteering, etc.)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Use </a:t>
            </a:r>
            <a:r>
              <a:rPr lang="en" u="sng"/>
              <a:t>consistent formatting</a:t>
            </a:r>
            <a:endParaRPr u="sng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u="sng"/>
              <a:t>Results-focused</a:t>
            </a:r>
            <a:r>
              <a:rPr lang="en"/>
              <a:t> – each line should vaguely resemble “AR” from STAR interview method (Situation, Task, Action, Result)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Use </a:t>
            </a:r>
            <a:r>
              <a:rPr lang="en" u="sng"/>
              <a:t>action verbs</a:t>
            </a:r>
            <a:r>
              <a:rPr lang="en"/>
              <a:t> (long list on ECC website)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from Bryan’s Resume</a:t>
            </a:r>
            <a:endParaRPr/>
          </a:p>
        </p:txBody>
      </p:sp>
      <p:sp>
        <p:nvSpPr>
          <p:cNvPr id="185" name="Google Shape;185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“Talked with client-side personnel.”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u="sng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from Bryan’s Resume</a:t>
            </a:r>
            <a:endParaRPr/>
          </a:p>
        </p:txBody>
      </p:sp>
      <p:sp>
        <p:nvSpPr>
          <p:cNvPr id="191" name="Google Shape;191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“Talked with client-side personnel.”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Bad</a:t>
            </a:r>
            <a:endParaRPr u="sng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u="sng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from Bryan’s Resume</a:t>
            </a:r>
            <a:endParaRPr/>
          </a:p>
        </p:txBody>
      </p:sp>
      <p:sp>
        <p:nvSpPr>
          <p:cNvPr id="197" name="Google Shape;197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“Talked with client-side personnel.”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Bad</a:t>
            </a:r>
            <a:endParaRPr u="sng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“Communicated with client-side personnel to determine requirements.”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u="sng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from Bryan’s Resume</a:t>
            </a:r>
            <a:endParaRPr/>
          </a:p>
        </p:txBody>
      </p:sp>
      <p:sp>
        <p:nvSpPr>
          <p:cNvPr id="203" name="Google Shape;203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“Talked with client-side personnel.”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Bad</a:t>
            </a:r>
            <a:endParaRPr u="sng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“Communicated with client-side personnel to determine requirements.”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Good</a:t>
            </a:r>
            <a:endParaRPr u="sng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u="sng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from Bryan’s Resume</a:t>
            </a:r>
            <a:endParaRPr/>
          </a:p>
        </p:txBody>
      </p:sp>
      <p:sp>
        <p:nvSpPr>
          <p:cNvPr id="209" name="Google Shape;209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“Talked with client-side personnel.”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Bad</a:t>
            </a:r>
            <a:endParaRPr u="sng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“Communicated with client-side personnel to determine requirements.”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Good</a:t>
            </a:r>
            <a:endParaRPr u="sng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“Directly communicated with client-side project leads and product managers to effectively translate business requirements into technical specifications.”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u="sng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from Bryan’s Resume</a:t>
            </a:r>
            <a:endParaRPr/>
          </a:p>
        </p:txBody>
      </p:sp>
      <p:sp>
        <p:nvSpPr>
          <p:cNvPr id="215" name="Google Shape;215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“Talked with client-side personnel.”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Bad</a:t>
            </a:r>
            <a:endParaRPr u="sng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“Communicated with client-side personnel to determine requirements.”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Good</a:t>
            </a:r>
            <a:endParaRPr u="sng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“Directly communicated with client-side project leads and product managers to effectively translate business requirements into technical specifications.”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u="sng"/>
              <a:t>Better</a:t>
            </a:r>
            <a:endParaRPr u="sng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Resume Tips and Tricks</a:t>
            </a:r>
            <a:endParaRPr/>
          </a:p>
        </p:txBody>
      </p:sp>
      <p:sp>
        <p:nvSpPr>
          <p:cNvPr id="221" name="Google Shape;221;p40"/>
          <p:cNvSpPr txBox="1"/>
          <p:nvPr>
            <p:ph idx="1" type="body"/>
          </p:nvPr>
        </p:nvSpPr>
        <p:spPr>
          <a:xfrm>
            <a:off x="311700" y="1152475"/>
            <a:ext cx="8520600" cy="38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>
                <a:solidFill>
                  <a:schemeClr val="accent3"/>
                </a:solidFill>
              </a:rPr>
              <a:t>Order</a:t>
            </a:r>
            <a:r>
              <a:rPr lang="en"/>
              <a:t> sections based on </a:t>
            </a:r>
            <a:r>
              <a:rPr b="1" lang="en">
                <a:solidFill>
                  <a:schemeClr val="accent3"/>
                </a:solidFill>
              </a:rPr>
              <a:t>relevance</a:t>
            </a:r>
            <a:endParaRPr b="1">
              <a:solidFill>
                <a:schemeClr val="accent3"/>
              </a:solidFill>
            </a:endParaRPr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Education should go near the top prior to graduation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Recruiters: engineers prefer experience, non-engineers prefer extracurriculars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Skills usually go near the bottom (industry-dependent)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b="1" lang="en">
                <a:solidFill>
                  <a:schemeClr val="accent3"/>
                </a:solidFill>
              </a:rPr>
              <a:t>Change</a:t>
            </a:r>
            <a:r>
              <a:rPr lang="en"/>
              <a:t> your resume to </a:t>
            </a:r>
            <a:r>
              <a:rPr b="1" lang="en">
                <a:solidFill>
                  <a:schemeClr val="accent3"/>
                </a:solidFill>
              </a:rPr>
              <a:t>suit a specific position</a:t>
            </a:r>
            <a:endParaRPr b="1">
              <a:solidFill>
                <a:schemeClr val="accent3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Develop a </a:t>
            </a:r>
            <a:r>
              <a:rPr b="1" lang="en">
                <a:solidFill>
                  <a:schemeClr val="accent3"/>
                </a:solidFill>
              </a:rPr>
              <a:t>“master resume”</a:t>
            </a:r>
            <a:r>
              <a:rPr lang="en"/>
              <a:t> document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Long document that lists all of your </a:t>
            </a:r>
            <a:r>
              <a:rPr lang="en"/>
              <a:t>possible</a:t>
            </a:r>
            <a:r>
              <a:rPr lang="en"/>
              <a:t> resume items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Never submit this anywhere; duplicate it and edit into a specific resume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Get your resume(s) reviewed </a:t>
            </a:r>
            <a:r>
              <a:rPr b="1" lang="en">
                <a:solidFill>
                  <a:schemeClr val="accent3"/>
                </a:solidFill>
              </a:rPr>
              <a:t>periodically</a:t>
            </a:r>
            <a:r>
              <a:rPr lang="en"/>
              <a:t> and from </a:t>
            </a:r>
            <a:r>
              <a:rPr b="1" lang="en">
                <a:solidFill>
                  <a:schemeClr val="accent3"/>
                </a:solidFill>
              </a:rPr>
              <a:t>different places</a:t>
            </a:r>
            <a:endParaRPr b="1">
              <a:solidFill>
                <a:schemeClr val="accent3"/>
              </a:solidFill>
            </a:endParaRPr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10 different people can have 12 different opinions; get multiple perspectives and decide for yourself!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1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Elevator Pitch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Aspects of Elevator Pitches</a:t>
            </a:r>
            <a:endParaRPr/>
          </a:p>
        </p:txBody>
      </p:sp>
      <p:sp>
        <p:nvSpPr>
          <p:cNvPr id="232" name="Google Shape;232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30-60 second spiel on </a:t>
            </a:r>
            <a:r>
              <a:rPr b="1" lang="en">
                <a:solidFill>
                  <a:schemeClr val="accent3"/>
                </a:solidFill>
              </a:rPr>
              <a:t>who you are</a:t>
            </a:r>
            <a:endParaRPr>
              <a:solidFill>
                <a:schemeClr val="accent3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necessarily the first thing you say; direct/allow convo to reach it </a:t>
            </a:r>
            <a:r>
              <a:rPr lang="en" u="sng"/>
              <a:t>naturally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preparing an elevator pitch, DO…</a:t>
            </a:r>
            <a:endParaRPr/>
          </a:p>
        </p:txBody>
      </p:sp>
      <p:sp>
        <p:nvSpPr>
          <p:cNvPr id="238" name="Google Shape;238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…include relevant </a:t>
            </a:r>
            <a:r>
              <a:rPr b="1" lang="en">
                <a:solidFill>
                  <a:schemeClr val="accent3"/>
                </a:solidFill>
              </a:rPr>
              <a:t>educational info</a:t>
            </a:r>
            <a:r>
              <a:rPr lang="en"/>
              <a:t> (major/minor, classification, graduation date)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…discuss </a:t>
            </a:r>
            <a:r>
              <a:rPr b="1" lang="en">
                <a:solidFill>
                  <a:schemeClr val="accent3"/>
                </a:solidFill>
              </a:rPr>
              <a:t>1-2</a:t>
            </a:r>
            <a:r>
              <a:rPr lang="en"/>
              <a:t> </a:t>
            </a:r>
            <a:r>
              <a:rPr lang="en" u="sng"/>
              <a:t>relevant</a:t>
            </a:r>
            <a:r>
              <a:rPr lang="en"/>
              <a:t> experiences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…talk about your career </a:t>
            </a:r>
            <a:r>
              <a:rPr b="1" lang="en">
                <a:solidFill>
                  <a:schemeClr val="accent3"/>
                </a:solidFill>
              </a:rPr>
              <a:t>goals</a:t>
            </a:r>
            <a:r>
              <a:rPr lang="en"/>
              <a:t> and </a:t>
            </a:r>
            <a:r>
              <a:rPr b="1" lang="en">
                <a:solidFill>
                  <a:schemeClr val="accent3"/>
                </a:solidFill>
              </a:rPr>
              <a:t>interests</a:t>
            </a:r>
            <a:r>
              <a:rPr lang="en"/>
              <a:t> (i.e. technical skills, career path)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…mention </a:t>
            </a:r>
            <a:r>
              <a:rPr b="1" lang="en">
                <a:solidFill>
                  <a:schemeClr val="accent3"/>
                </a:solidFill>
              </a:rPr>
              <a:t>extracurriculars</a:t>
            </a:r>
            <a:r>
              <a:rPr lang="en"/>
              <a:t> (volunteering, organizations, leadership)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…mention why you’re interested in </a:t>
            </a:r>
            <a:r>
              <a:rPr b="1" lang="en">
                <a:solidFill>
                  <a:schemeClr val="accent3"/>
                </a:solidFill>
              </a:rPr>
              <a:t>that company</a:t>
            </a:r>
            <a:r>
              <a:rPr lang="en"/>
              <a:t> (i.e. specific products, unique aspects, mission statement)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…include any other information that you feel is relevant to explaining </a:t>
            </a:r>
            <a:r>
              <a:rPr b="1" lang="en">
                <a:solidFill>
                  <a:schemeClr val="accent3"/>
                </a:solidFill>
              </a:rPr>
              <a:t>who you are</a:t>
            </a:r>
            <a:endParaRPr b="1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When preparing an elevator pitch, do NOT…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…say it like a </a:t>
            </a:r>
            <a:r>
              <a:rPr b="1" lang="en">
                <a:solidFill>
                  <a:schemeClr val="accent3"/>
                </a:solidFill>
              </a:rPr>
              <a:t>prepared speech</a:t>
            </a:r>
            <a:r>
              <a:rPr lang="en"/>
              <a:t> (practice/rewrite until it sounds </a:t>
            </a:r>
            <a:r>
              <a:rPr lang="en" u="sng"/>
              <a:t>natural</a:t>
            </a:r>
            <a:r>
              <a:rPr lang="en"/>
              <a:t>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…run</a:t>
            </a:r>
            <a:r>
              <a:rPr lang="en"/>
              <a:t> too far over 60 seconds (talk </a:t>
            </a:r>
            <a:r>
              <a:rPr b="1" lang="en">
                <a:solidFill>
                  <a:schemeClr val="accent3"/>
                </a:solidFill>
              </a:rPr>
              <a:t>WITH</a:t>
            </a:r>
            <a:r>
              <a:rPr lang="en"/>
              <a:t> them, not </a:t>
            </a:r>
            <a:r>
              <a:rPr b="1" lang="en">
                <a:solidFill>
                  <a:schemeClr val="accent3"/>
                </a:solidFill>
              </a:rPr>
              <a:t>AT</a:t>
            </a:r>
            <a:r>
              <a:rPr lang="en"/>
              <a:t> them)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…go into </a:t>
            </a:r>
            <a:r>
              <a:rPr b="1" lang="en">
                <a:solidFill>
                  <a:schemeClr val="accent3"/>
                </a:solidFill>
              </a:rPr>
              <a:t>too much detail</a:t>
            </a:r>
            <a:r>
              <a:rPr lang="en"/>
              <a:t> (leave non-surface-level details for further convo/interviewing)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…describe every item on your resume (same as above)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…give equal time to every “section” (put more focus on either experience or whatever you feel is most important)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Note on Personal Branding</a:t>
            </a:r>
            <a:endParaRPr/>
          </a:p>
        </p:txBody>
      </p:sp>
      <p:sp>
        <p:nvSpPr>
          <p:cNvPr id="250" name="Google Shape;250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DON’T LIE</a:t>
            </a:r>
            <a:endParaRPr b="1"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Act confident</a:t>
            </a:r>
            <a:r>
              <a:rPr lang="en"/>
              <a:t>; don’t let others know about imposter syndrome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Most of this is </a:t>
            </a:r>
            <a:r>
              <a:rPr b="1" lang="en">
                <a:solidFill>
                  <a:schemeClr val="accent3"/>
                </a:solidFill>
              </a:rPr>
              <a:t>subjective</a:t>
            </a:r>
            <a:r>
              <a:rPr lang="en"/>
              <a:t>; decide for yourself what info is best for you to </a:t>
            </a:r>
            <a:r>
              <a:rPr b="1" lang="en">
                <a:solidFill>
                  <a:schemeClr val="accent3"/>
                </a:solidFill>
              </a:rPr>
              <a:t>represent yourself with</a:t>
            </a:r>
            <a:endParaRPr b="1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6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Acquiring Experience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I acquire experience for industry?</a:t>
            </a:r>
            <a:endParaRPr/>
          </a:p>
        </p:txBody>
      </p:sp>
      <p:sp>
        <p:nvSpPr>
          <p:cNvPr id="261" name="Google Shape;261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Class projects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Least valuable; </a:t>
            </a:r>
            <a:r>
              <a:rPr b="1" lang="en">
                <a:solidFill>
                  <a:schemeClr val="accent3"/>
                </a:solidFill>
              </a:rPr>
              <a:t>doesn’t differentiate</a:t>
            </a:r>
            <a:r>
              <a:rPr lang="en"/>
              <a:t> yourself from others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Projects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Can build off of classwork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Personal projects show </a:t>
            </a:r>
            <a:r>
              <a:rPr b="1" lang="en">
                <a:solidFill>
                  <a:schemeClr val="accent3"/>
                </a:solidFill>
              </a:rPr>
              <a:t>initiative</a:t>
            </a:r>
            <a:endParaRPr b="1">
              <a:solidFill>
                <a:schemeClr val="accent3"/>
              </a:solidFill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Group projects show </a:t>
            </a:r>
            <a:r>
              <a:rPr b="1" lang="en">
                <a:solidFill>
                  <a:schemeClr val="accent3"/>
                </a:solidFill>
              </a:rPr>
              <a:t>teamwork</a:t>
            </a:r>
            <a:r>
              <a:rPr lang="en"/>
              <a:t> skills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Research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Still counts as experience; can teach relevant </a:t>
            </a:r>
            <a:r>
              <a:rPr b="1" lang="en">
                <a:solidFill>
                  <a:schemeClr val="accent3"/>
                </a:solidFill>
              </a:rPr>
              <a:t>technical skills</a:t>
            </a:r>
            <a:endParaRPr b="1">
              <a:solidFill>
                <a:schemeClr val="accent3"/>
              </a:solidFill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Especially good for R&amp;D roles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Accomplished through on/off-campus </a:t>
            </a:r>
            <a:r>
              <a:rPr b="1" lang="en">
                <a:solidFill>
                  <a:schemeClr val="accent3"/>
                </a:solidFill>
              </a:rPr>
              <a:t>volunteering</a:t>
            </a:r>
            <a:r>
              <a:rPr lang="en"/>
              <a:t> and </a:t>
            </a:r>
            <a:r>
              <a:rPr b="1" lang="en">
                <a:solidFill>
                  <a:schemeClr val="accent3"/>
                </a:solidFill>
              </a:rPr>
              <a:t>paid</a:t>
            </a:r>
            <a:r>
              <a:rPr lang="en"/>
              <a:t> research experiences (i.e. REUs, SURF, PURS)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Internships/Co-Ops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3-7 month work experience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Internships are summer; co-ops are fall/spring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Char char="○"/>
            </a:pPr>
            <a:r>
              <a:rPr b="1" lang="en">
                <a:solidFill>
                  <a:schemeClr val="accent3"/>
                </a:solidFill>
              </a:rPr>
              <a:t>Don’t take unpaid internships</a:t>
            </a:r>
            <a:endParaRPr b="1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8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272" name="Google Shape;272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Gaining relevant experience is important for engineering students; it’s MORE important for BMEs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solidFill>
                  <a:schemeClr val="accent3"/>
                </a:solidFill>
              </a:rPr>
              <a:t>Everything</a:t>
            </a:r>
            <a:r>
              <a:rPr lang="en"/>
              <a:t> you do contributes to your </a:t>
            </a:r>
            <a:r>
              <a:rPr b="1" lang="en">
                <a:solidFill>
                  <a:schemeClr val="accent3"/>
                </a:solidFill>
              </a:rPr>
              <a:t>professional identity</a:t>
            </a:r>
            <a:endParaRPr>
              <a:solidFill>
                <a:schemeClr val="accent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solidFill>
                  <a:schemeClr val="accent3"/>
                </a:solidFill>
              </a:rPr>
              <a:t>Personal branding</a:t>
            </a:r>
            <a:r>
              <a:rPr lang="en"/>
              <a:t> is an essential part of getting opportunities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278" name="Google Shape;278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Gaining relevant experience is important for engineering students; it’s MORE important for BMEs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solidFill>
                  <a:schemeClr val="accent3"/>
                </a:solidFill>
              </a:rPr>
              <a:t>Everything</a:t>
            </a:r>
            <a:r>
              <a:rPr lang="en"/>
              <a:t> you do contributes to your </a:t>
            </a:r>
            <a:r>
              <a:rPr b="1" lang="en">
                <a:solidFill>
                  <a:schemeClr val="accent3"/>
                </a:solidFill>
              </a:rPr>
              <a:t>professional identity</a:t>
            </a:r>
            <a:endParaRPr>
              <a:solidFill>
                <a:schemeClr val="accent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solidFill>
                  <a:schemeClr val="accent3"/>
                </a:solidFill>
              </a:rPr>
              <a:t>Personal branding</a:t>
            </a:r>
            <a:r>
              <a:rPr lang="en"/>
              <a:t> is an essential part of getting opportunities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Finally,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Professional Development Workshops will be hosted throughout academic year.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Stay tuned for more info!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